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3" r:id="rId5"/>
    <p:sldId id="258" r:id="rId6"/>
    <p:sldId id="264" r:id="rId7"/>
    <p:sldId id="261" r:id="rId8"/>
    <p:sldId id="265" r:id="rId9"/>
    <p:sldId id="266" r:id="rId10"/>
    <p:sldId id="271" r:id="rId11"/>
    <p:sldId id="272" r:id="rId12"/>
    <p:sldId id="273" r:id="rId13"/>
    <p:sldId id="267" r:id="rId14"/>
    <p:sldId id="268" r:id="rId15"/>
    <p:sldId id="269" r:id="rId16"/>
    <p:sldId id="259" r:id="rId17"/>
    <p:sldId id="270" r:id="rId18"/>
    <p:sldId id="260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77D1-A58F-4E63-A2F3-2AAFB19456E9}" type="datetimeFigureOut">
              <a:rPr lang="en-GB" smtClean="0"/>
              <a:t>13/07/2014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48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77D1-A58F-4E63-A2F3-2AAFB19456E9}" type="datetimeFigureOut">
              <a:rPr lang="en-GB" smtClean="0"/>
              <a:t>13/07/2014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125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77D1-A58F-4E63-A2F3-2AAFB19456E9}" type="datetimeFigureOut">
              <a:rPr lang="en-GB" smtClean="0"/>
              <a:t>13/07/2014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72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77D1-A58F-4E63-A2F3-2AAFB19456E9}" type="datetimeFigureOut">
              <a:rPr lang="en-GB" smtClean="0"/>
              <a:t>13/07/2014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580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77D1-A58F-4E63-A2F3-2AAFB19456E9}" type="datetimeFigureOut">
              <a:rPr lang="en-GB" smtClean="0"/>
              <a:t>13/07/2014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08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77D1-A58F-4E63-A2F3-2AAFB19456E9}" type="datetimeFigureOut">
              <a:rPr lang="en-GB" smtClean="0"/>
              <a:t>13/07/2014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49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77D1-A58F-4E63-A2F3-2AAFB19456E9}" type="datetimeFigureOut">
              <a:rPr lang="en-GB" smtClean="0"/>
              <a:t>13/07/2014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02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77D1-A58F-4E63-A2F3-2AAFB19456E9}" type="datetimeFigureOut">
              <a:rPr lang="en-GB" smtClean="0"/>
              <a:t>13/07/2014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171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77D1-A58F-4E63-A2F3-2AAFB19456E9}" type="datetimeFigureOut">
              <a:rPr lang="en-GB" smtClean="0"/>
              <a:t>13/07/2014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97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77D1-A58F-4E63-A2F3-2AAFB19456E9}" type="datetimeFigureOut">
              <a:rPr lang="en-GB" smtClean="0"/>
              <a:t>13/07/2014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460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77D1-A58F-4E63-A2F3-2AAFB19456E9}" type="datetimeFigureOut">
              <a:rPr lang="en-GB" smtClean="0"/>
              <a:t>13/07/2014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53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C77D1-A58F-4E63-A2F3-2AAFB19456E9}" type="datetimeFigureOut">
              <a:rPr lang="en-GB" smtClean="0"/>
              <a:t>13/07/2014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96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The IPMC</a:t>
            </a:r>
            <a:endParaRPr lang="en-GB" dirty="0"/>
          </a:p>
        </p:txBody>
      </p:sp>
      <p:pic>
        <p:nvPicPr>
          <p:cNvPr id="4098" name="Picture 2" descr="http://img3.wikia.nocookie.net/__cb20090802231620/sonic/images/a/a1/Shadow_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4" y="1036412"/>
            <a:ext cx="4695825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417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SMARTS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7264400" cy="5130799"/>
          </a:xfrm>
        </p:spPr>
        <p:txBody>
          <a:bodyPr>
            <a:normAutofit lnSpcReduction="10000"/>
          </a:bodyPr>
          <a:lstStyle/>
          <a:p>
            <a:r>
              <a:rPr lang="en-GB" sz="3200" dirty="0" smtClean="0"/>
              <a:t>Often the first sign something is wrong</a:t>
            </a:r>
          </a:p>
          <a:p>
            <a:r>
              <a:rPr lang="en-GB" sz="3200" dirty="0" smtClean="0"/>
              <a:t>Must be verified before being acted upon</a:t>
            </a:r>
          </a:p>
          <a:p>
            <a:r>
              <a:rPr lang="en-GB" sz="3200" dirty="0" smtClean="0"/>
              <a:t>Polls devices every four minutes</a:t>
            </a:r>
          </a:p>
          <a:p>
            <a:pPr lvl="1"/>
            <a:r>
              <a:rPr lang="en-GB" dirty="0" smtClean="0"/>
              <a:t>(so lots of data kept about the system)</a:t>
            </a:r>
          </a:p>
          <a:p>
            <a:pPr lvl="1"/>
            <a:r>
              <a:rPr lang="en-GB" sz="2800" dirty="0" smtClean="0"/>
              <a:t>Traffic</a:t>
            </a:r>
          </a:p>
          <a:p>
            <a:pPr lvl="1"/>
            <a:r>
              <a:rPr lang="en-GB" sz="2800" dirty="0" smtClean="0"/>
              <a:t>Temperature</a:t>
            </a:r>
          </a:p>
          <a:p>
            <a:pPr lvl="1"/>
            <a:r>
              <a:rPr lang="en-GB" sz="2800" dirty="0" smtClean="0"/>
              <a:t>CPU </a:t>
            </a:r>
            <a:r>
              <a:rPr lang="en-GB" sz="2800" dirty="0" err="1" smtClean="0"/>
              <a:t>usuage</a:t>
            </a:r>
            <a:endParaRPr lang="en-GB" sz="2800" dirty="0" smtClean="0"/>
          </a:p>
          <a:p>
            <a:pPr lvl="1"/>
            <a:r>
              <a:rPr lang="en-GB" sz="2800" dirty="0" smtClean="0"/>
              <a:t>Memory</a:t>
            </a:r>
          </a:p>
          <a:p>
            <a:pPr lvl="1"/>
            <a:r>
              <a:rPr lang="en-GB" sz="2800" dirty="0" smtClean="0"/>
              <a:t>Fans</a:t>
            </a:r>
          </a:p>
          <a:p>
            <a:pPr lvl="1"/>
            <a:r>
              <a:rPr lang="en-GB" sz="2800" dirty="0" smtClean="0"/>
              <a:t>PSUs</a:t>
            </a:r>
            <a:endParaRPr lang="en-GB" sz="2800" dirty="0"/>
          </a:p>
          <a:p>
            <a:r>
              <a:rPr lang="en-GB" dirty="0" smtClean="0"/>
              <a:t>Uses PACS to find devices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672">
            <a:off x="8229599" y="796815"/>
            <a:ext cx="3810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97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SMARTS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7264400" cy="5130799"/>
          </a:xfrm>
        </p:spPr>
        <p:txBody>
          <a:bodyPr>
            <a:normAutofit/>
          </a:bodyPr>
          <a:lstStyle/>
          <a:p>
            <a:r>
              <a:rPr lang="en-GB" sz="3200" dirty="0" smtClean="0"/>
              <a:t>Also monitors groups of devices that make up a route or service</a:t>
            </a:r>
          </a:p>
          <a:p>
            <a:r>
              <a:rPr lang="en-GB" sz="3200" dirty="0" smtClean="0"/>
              <a:t>Does root-cause analysis when these services go down</a:t>
            </a:r>
          </a:p>
          <a:p>
            <a:r>
              <a:rPr lang="en-GB" sz="3200" dirty="0" smtClean="0"/>
              <a:t>Auto-tickets faults straight into </a:t>
            </a:r>
            <a:r>
              <a:rPr lang="en-GB" sz="3200" dirty="0" err="1" smtClean="0"/>
              <a:t>AutoFix</a:t>
            </a:r>
            <a:r>
              <a:rPr lang="en-GB" sz="3200" dirty="0" smtClean="0"/>
              <a:t> without bothering the alarms operators</a:t>
            </a:r>
          </a:p>
          <a:p>
            <a:pPr lvl="1"/>
            <a:r>
              <a:rPr lang="en-GB" dirty="0" smtClean="0"/>
              <a:t>Does this 90% of the time for Access MSANs</a:t>
            </a:r>
            <a:endParaRPr lang="en-GB" dirty="0"/>
          </a:p>
          <a:p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672">
            <a:off x="8229599" y="796815"/>
            <a:ext cx="3810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42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RABIT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7264400" cy="5130799"/>
          </a:xfrm>
        </p:spPr>
        <p:txBody>
          <a:bodyPr>
            <a:normAutofit/>
          </a:bodyPr>
          <a:lstStyle/>
          <a:p>
            <a:r>
              <a:rPr lang="en-GB" sz="3200" dirty="0" smtClean="0"/>
              <a:t>Notifies the </a:t>
            </a:r>
            <a:r>
              <a:rPr lang="en-GB" sz="3200" dirty="0"/>
              <a:t>A</a:t>
            </a:r>
            <a:r>
              <a:rPr lang="en-GB" sz="3200" dirty="0" smtClean="0"/>
              <a:t>larms Operators</a:t>
            </a:r>
            <a:r>
              <a:rPr lang="en-GB" dirty="0"/>
              <a:t> </a:t>
            </a:r>
            <a:r>
              <a:rPr lang="en-GB" dirty="0" smtClean="0"/>
              <a:t>of large amounts of session drops.</a:t>
            </a:r>
          </a:p>
          <a:p>
            <a:r>
              <a:rPr lang="en-GB" dirty="0" smtClean="0"/>
              <a:t>Sporadic drops might just be people turning off a router.</a:t>
            </a:r>
          </a:p>
          <a:p>
            <a:r>
              <a:rPr lang="en-GB" dirty="0" smtClean="0"/>
              <a:t>Large outages indicate a fault on the network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414" y="1485900"/>
            <a:ext cx="4627836" cy="462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36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5130799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Inventory system</a:t>
            </a:r>
          </a:p>
          <a:p>
            <a:r>
              <a:rPr lang="en-GB" dirty="0" smtClean="0"/>
              <a:t>Acts as a map of the network</a:t>
            </a:r>
          </a:p>
          <a:p>
            <a:r>
              <a:rPr lang="en-GB" dirty="0" smtClean="0"/>
              <a:t>Physical layer – no VLANs</a:t>
            </a:r>
          </a:p>
          <a:p>
            <a:r>
              <a:rPr lang="en-GB" dirty="0" smtClean="0"/>
              <a:t>Really useful, when it is accurate</a:t>
            </a:r>
          </a:p>
          <a:p>
            <a:r>
              <a:rPr lang="en-GB" dirty="0" smtClean="0"/>
              <a:t>IPMC only have read access</a:t>
            </a:r>
          </a:p>
          <a:p>
            <a:endParaRPr lang="en-GB" dirty="0"/>
          </a:p>
          <a:p>
            <a:r>
              <a:rPr lang="en-GB" dirty="0" smtClean="0"/>
              <a:t>IPMC has no way of notifying PACs that they have had to modify the network</a:t>
            </a:r>
          </a:p>
          <a:p>
            <a:pPr lvl="1"/>
            <a:r>
              <a:rPr lang="en-GB" dirty="0" smtClean="0"/>
              <a:t>This leads to problems as PACs will provision devices that are already in use</a:t>
            </a:r>
          </a:p>
          <a:p>
            <a:pPr lvl="1"/>
            <a:r>
              <a:rPr lang="en-GB" dirty="0" smtClean="0"/>
              <a:t>IPMC team work in shifts, meaning it takes longer for the Design Team to catch up</a:t>
            </a:r>
          </a:p>
          <a:p>
            <a:pPr lvl="1"/>
            <a:endParaRPr lang="en-GB" dirty="0"/>
          </a:p>
          <a:p>
            <a:r>
              <a:rPr lang="en-GB" dirty="0" smtClean="0"/>
              <a:t>Slow to change</a:t>
            </a:r>
          </a:p>
        </p:txBody>
      </p:sp>
      <p:pic>
        <p:nvPicPr>
          <p:cNvPr id="1028" name="Picture 4" descr="http://i.stack.imgur.com/bYvO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125"/>
            <a:ext cx="5257800" cy="353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827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NH21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5130799"/>
          </a:xfrm>
        </p:spPr>
        <p:txBody>
          <a:bodyPr>
            <a:normAutofit/>
          </a:bodyPr>
          <a:lstStyle/>
          <a:p>
            <a:r>
              <a:rPr lang="en-GB" sz="3200" dirty="0" smtClean="0"/>
              <a:t>Just not used</a:t>
            </a:r>
          </a:p>
          <a:p>
            <a:endParaRPr lang="en-GB" sz="3200" dirty="0" smtClean="0"/>
          </a:p>
          <a:p>
            <a:r>
              <a:rPr lang="en-GB" sz="3200" dirty="0" smtClean="0"/>
              <a:t>Clunky</a:t>
            </a:r>
          </a:p>
          <a:p>
            <a:r>
              <a:rPr lang="en-GB" sz="3200" dirty="0" smtClean="0"/>
              <a:t>Slow</a:t>
            </a:r>
          </a:p>
          <a:p>
            <a:endParaRPr lang="en-GB" sz="3200" dirty="0"/>
          </a:p>
          <a:p>
            <a:r>
              <a:rPr lang="en-GB" sz="3200" dirty="0" smtClean="0"/>
              <a:t>A better system? One that shows changes on the network:</a:t>
            </a:r>
          </a:p>
          <a:p>
            <a:pPr lvl="1"/>
            <a:r>
              <a:rPr lang="en-GB" sz="2800" dirty="0" smtClean="0"/>
              <a:t> </a:t>
            </a:r>
            <a:r>
              <a:rPr lang="en-GB" sz="2800" dirty="0" err="1" smtClean="0"/>
              <a:t>e.g</a:t>
            </a:r>
            <a:r>
              <a:rPr lang="en-GB" sz="2800" dirty="0" smtClean="0"/>
              <a:t> differences between now and the same time last week</a:t>
            </a:r>
          </a:p>
          <a:p>
            <a:endParaRPr lang="en-GB" sz="3200" dirty="0"/>
          </a:p>
          <a:p>
            <a:endParaRPr lang="en-GB" sz="3200" dirty="0" smtClean="0"/>
          </a:p>
        </p:txBody>
      </p:sp>
      <p:pic>
        <p:nvPicPr>
          <p:cNvPr id="2050" name="Picture 2" descr="Rusty Old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58885"/>
            <a:ext cx="4615542" cy="309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951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5130799"/>
          </a:xfrm>
        </p:spPr>
        <p:txBody>
          <a:bodyPr>
            <a:normAutofit/>
          </a:bodyPr>
          <a:lstStyle/>
          <a:p>
            <a:r>
              <a:rPr lang="en-GB" sz="3200" dirty="0" smtClean="0"/>
              <a:t>Used to keep a journal of all operations carried out on the network</a:t>
            </a:r>
          </a:p>
          <a:p>
            <a:r>
              <a:rPr lang="en-GB" sz="3200" dirty="0" smtClean="0"/>
              <a:t>Allows multiple people to work on the same ticket at different times</a:t>
            </a:r>
          </a:p>
          <a:p>
            <a:r>
              <a:rPr lang="en-GB" sz="3200" dirty="0" smtClean="0"/>
              <a:t>Links together all the other numbers and IDs the team has to remember</a:t>
            </a:r>
          </a:p>
          <a:p>
            <a:r>
              <a:rPr lang="en-GB" sz="3200" dirty="0" smtClean="0"/>
              <a:t>Records observations and overall progress</a:t>
            </a:r>
            <a:endParaRPr lang="en-GB" dirty="0"/>
          </a:p>
          <a:p>
            <a:endParaRPr lang="en-GB" sz="2800" dirty="0" smtClean="0"/>
          </a:p>
          <a:p>
            <a:endParaRPr lang="en-GB" sz="3200" dirty="0"/>
          </a:p>
          <a:p>
            <a:endParaRPr lang="en-GB" sz="3200" dirty="0" smtClean="0"/>
          </a:p>
        </p:txBody>
      </p:sp>
      <p:pic>
        <p:nvPicPr>
          <p:cNvPr id="3076" name="Picture 4" descr="http://abolition.e2bn.org/library/0707/0000/0005/1.Diary1.1p18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224" y="4245427"/>
            <a:ext cx="2778575" cy="223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029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Traffic loss reported by BT Retail.</a:t>
            </a:r>
            <a:endParaRPr lang="en-GB" dirty="0"/>
          </a:p>
          <a:p>
            <a:r>
              <a:rPr lang="en-GB" dirty="0" smtClean="0"/>
              <a:t>Problem turns out to be a link has been ‘</a:t>
            </a:r>
            <a:r>
              <a:rPr lang="en-GB" dirty="0" err="1" smtClean="0"/>
              <a:t>costed</a:t>
            </a:r>
            <a:r>
              <a:rPr lang="en-GB" dirty="0" smtClean="0"/>
              <a:t>’ wrong.</a:t>
            </a:r>
          </a:p>
          <a:p>
            <a:r>
              <a:rPr lang="en-GB" dirty="0" smtClean="0"/>
              <a:t>Links between different devices can be artificially ‘</a:t>
            </a:r>
            <a:r>
              <a:rPr lang="en-GB" dirty="0" err="1" smtClean="0"/>
              <a:t>costed</a:t>
            </a:r>
            <a:r>
              <a:rPr lang="en-GB" dirty="0" smtClean="0"/>
              <a:t>’ to make them prefer a route over another</a:t>
            </a:r>
          </a:p>
          <a:p>
            <a:r>
              <a:rPr lang="en-GB" dirty="0" smtClean="0"/>
              <a:t>If someone fat-fingers the numbers, a link can end up becoming over-desirable and the over-loaded router at the end of it starts dropping packets</a:t>
            </a:r>
          </a:p>
          <a:p>
            <a:r>
              <a:rPr lang="en-GB" dirty="0" smtClean="0"/>
              <a:t>This is particularly tricky as the router may end up being unreachable even to management traffic</a:t>
            </a:r>
          </a:p>
        </p:txBody>
      </p:sp>
    </p:spTree>
    <p:extLst>
      <p:ext uri="{BB962C8B-B14F-4D97-AF65-F5344CB8AC3E}">
        <p14:creationId xmlns:p14="http://schemas.microsoft.com/office/powerpoint/2010/main" val="1074244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</a:t>
            </a:r>
            <a:r>
              <a:rPr lang="en-GB" dirty="0" smtClean="0"/>
              <a:t>Solution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engineer is sent out to manually log into the router and reconfigure it</a:t>
            </a:r>
          </a:p>
          <a:p>
            <a:r>
              <a:rPr lang="en-GB" dirty="0" smtClean="0"/>
              <a:t>This is quite labour-intensive to solve, as the IPMC engineer has to be on the phone to the engineer the entire time to tell him what commands are needed</a:t>
            </a:r>
          </a:p>
        </p:txBody>
      </p:sp>
    </p:spTree>
    <p:extLst>
      <p:ext uri="{BB962C8B-B14F-4D97-AF65-F5344CB8AC3E}">
        <p14:creationId xmlns:p14="http://schemas.microsoft.com/office/powerpoint/2010/main" val="2547275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4575"/>
          </a:xfrm>
        </p:spPr>
        <p:txBody>
          <a:bodyPr/>
          <a:lstStyle/>
          <a:p>
            <a:r>
              <a:rPr lang="en-GB" dirty="0" smtClean="0"/>
              <a:t>SMARTS is not trusted (regarded as about 70% inaccurate)</a:t>
            </a:r>
          </a:p>
          <a:p>
            <a:r>
              <a:rPr lang="en-GB" dirty="0" smtClean="0"/>
              <a:t>NH21 is not used</a:t>
            </a:r>
          </a:p>
          <a:p>
            <a:r>
              <a:rPr lang="en-GB" dirty="0" smtClean="0"/>
              <a:t>PACs is generally useful as a map</a:t>
            </a:r>
            <a:endParaRPr lang="en-GB" dirty="0"/>
          </a:p>
          <a:p>
            <a:r>
              <a:rPr lang="en-GB" dirty="0" smtClean="0"/>
              <a:t>Communication and logging tools are useful (ALS, </a:t>
            </a:r>
            <a:r>
              <a:rPr lang="en-GB" dirty="0" err="1" smtClean="0"/>
              <a:t>Autofix</a:t>
            </a:r>
            <a:r>
              <a:rPr lang="en-GB" dirty="0" smtClean="0"/>
              <a:t>, IRAMs)</a:t>
            </a:r>
          </a:p>
          <a:p>
            <a:r>
              <a:rPr lang="en-GB" dirty="0" smtClean="0"/>
              <a:t>Utility and speed are key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/>
              <a:t>The IPMC team are </a:t>
            </a:r>
            <a:r>
              <a:rPr lang="en-GB" dirty="0" smtClean="0"/>
              <a:t>perfectly happy </a:t>
            </a:r>
            <a:r>
              <a:rPr lang="en-GB" dirty="0"/>
              <a:t>to have you follow them around for a </a:t>
            </a:r>
            <a:r>
              <a:rPr lang="en-GB" dirty="0" smtClean="0"/>
              <a:t>while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7797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4575"/>
          </a:xfrm>
        </p:spPr>
        <p:txBody>
          <a:bodyPr/>
          <a:lstStyle/>
          <a:p>
            <a:r>
              <a:rPr lang="en-GB" dirty="0" smtClean="0"/>
              <a:t>Data analysis?</a:t>
            </a:r>
          </a:p>
          <a:p>
            <a:pPr lvl="1"/>
            <a:r>
              <a:rPr lang="en-GB" dirty="0" smtClean="0"/>
              <a:t>The IPMC only really examine the network in the short-term</a:t>
            </a:r>
            <a:endParaRPr lang="en-GB" dirty="0" smtClean="0"/>
          </a:p>
          <a:p>
            <a:pPr lvl="1"/>
            <a:r>
              <a:rPr lang="en-GB" dirty="0" smtClean="0"/>
              <a:t>Smarts</a:t>
            </a:r>
          </a:p>
          <a:p>
            <a:pPr lvl="2"/>
            <a:r>
              <a:rPr lang="en-GB" sz="2400" dirty="0" smtClean="0"/>
              <a:t>Needs to be more accurate</a:t>
            </a:r>
          </a:p>
          <a:p>
            <a:pPr lvl="2"/>
            <a:r>
              <a:rPr lang="en-GB" sz="2400" dirty="0" smtClean="0"/>
              <a:t>Needs a way to report inaccuracies</a:t>
            </a:r>
            <a:endParaRPr lang="en-GB" sz="2400" dirty="0" smtClean="0"/>
          </a:p>
          <a:p>
            <a:pPr lvl="2"/>
            <a:r>
              <a:rPr lang="en-GB" sz="2400" dirty="0" smtClean="0"/>
              <a:t>Could predict or catch more subtle network problems</a:t>
            </a:r>
          </a:p>
          <a:p>
            <a:pPr lvl="2"/>
            <a:r>
              <a:rPr lang="en-GB" sz="2400" dirty="0" smtClean="0"/>
              <a:t>Examine behaviour over long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371136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Work Shadowing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3 days watching two shifts of the IPMC, 9am – 5pm</a:t>
            </a:r>
          </a:p>
          <a:p>
            <a:r>
              <a:rPr lang="en-GB" dirty="0" smtClean="0"/>
              <a:t>Followed Mike </a:t>
            </a:r>
            <a:r>
              <a:rPr lang="en-GB" dirty="0" err="1" smtClean="0"/>
              <a:t>McTernan</a:t>
            </a:r>
            <a:r>
              <a:rPr lang="en-GB" dirty="0" smtClean="0"/>
              <a:t> and Paul</a:t>
            </a:r>
          </a:p>
          <a:p>
            <a:r>
              <a:rPr lang="en-GB" dirty="0" smtClean="0"/>
              <a:t>Also talked to Graham about SMARTs</a:t>
            </a:r>
          </a:p>
          <a:p>
            <a:r>
              <a:rPr lang="en-GB" dirty="0" smtClean="0"/>
              <a:t>Learnt something about the basic structure of 21C network</a:t>
            </a:r>
          </a:p>
          <a:p>
            <a:r>
              <a:rPr lang="en-GB" dirty="0" smtClean="0"/>
              <a:t>Learnt something about how the 21C network is monitored, maintained and repaired</a:t>
            </a:r>
          </a:p>
        </p:txBody>
      </p:sp>
    </p:spTree>
    <p:extLst>
      <p:ext uri="{BB962C8B-B14F-4D97-AF65-F5344CB8AC3E}">
        <p14:creationId xmlns:p14="http://schemas.microsoft.com/office/powerpoint/2010/main" val="352937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0" y="390724"/>
            <a:ext cx="4775200" cy="1001117"/>
          </a:xfrm>
        </p:spPr>
        <p:txBody>
          <a:bodyPr/>
          <a:lstStyle/>
          <a:p>
            <a:r>
              <a:rPr lang="en-GB" dirty="0" smtClean="0"/>
              <a:t>The 21C Network</a:t>
            </a:r>
            <a:endParaRPr lang="en-GB" dirty="0"/>
          </a:p>
        </p:txBody>
      </p:sp>
      <p:sp>
        <p:nvSpPr>
          <p:cNvPr id="4" name="Oval 3"/>
          <p:cNvSpPr/>
          <p:nvPr/>
        </p:nvSpPr>
        <p:spPr>
          <a:xfrm>
            <a:off x="6756400" y="852488"/>
            <a:ext cx="5181600" cy="5181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r>
              <a:rPr lang="en-GB" sz="2400" dirty="0" smtClean="0"/>
              <a:t>Access</a:t>
            </a:r>
            <a:endParaRPr lang="en-GB" dirty="0" smtClean="0"/>
          </a:p>
        </p:txBody>
      </p:sp>
      <p:sp>
        <p:nvSpPr>
          <p:cNvPr id="6" name="Oval 5"/>
          <p:cNvSpPr/>
          <p:nvPr/>
        </p:nvSpPr>
        <p:spPr>
          <a:xfrm>
            <a:off x="7556500" y="1652588"/>
            <a:ext cx="3581400" cy="3581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r>
              <a:rPr lang="en-GB" sz="2400" dirty="0" smtClean="0"/>
              <a:t>Metro</a:t>
            </a:r>
            <a:endParaRPr lang="en-GB" sz="1600" dirty="0"/>
          </a:p>
        </p:txBody>
      </p:sp>
      <p:sp>
        <p:nvSpPr>
          <p:cNvPr id="7" name="Oval 6"/>
          <p:cNvSpPr/>
          <p:nvPr/>
        </p:nvSpPr>
        <p:spPr>
          <a:xfrm>
            <a:off x="8674100" y="2770188"/>
            <a:ext cx="1346200" cy="1346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Core</a:t>
            </a:r>
            <a:endParaRPr lang="en-GB" sz="4400" dirty="0"/>
          </a:p>
        </p:txBody>
      </p:sp>
      <p:sp>
        <p:nvSpPr>
          <p:cNvPr id="8" name="Rounded Rectangle 7"/>
          <p:cNvSpPr/>
          <p:nvPr/>
        </p:nvSpPr>
        <p:spPr>
          <a:xfrm>
            <a:off x="977900" y="5564188"/>
            <a:ext cx="1600200" cy="4699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MSAN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977900" y="4764088"/>
            <a:ext cx="1600200" cy="4699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BRAS</a:t>
            </a:r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>
            <a:off x="977900" y="3963988"/>
            <a:ext cx="1600200" cy="4699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BEA</a:t>
            </a:r>
            <a:endParaRPr lang="en-GB" dirty="0"/>
          </a:p>
        </p:txBody>
      </p:sp>
      <p:sp>
        <p:nvSpPr>
          <p:cNvPr id="11" name="Rounded Rectangle 10"/>
          <p:cNvSpPr/>
          <p:nvPr/>
        </p:nvSpPr>
        <p:spPr>
          <a:xfrm>
            <a:off x="1371600" y="2136775"/>
            <a:ext cx="812800" cy="11953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VLAN to ISP</a:t>
            </a:r>
            <a:endParaRPr lang="en-GB" dirty="0"/>
          </a:p>
        </p:txBody>
      </p:sp>
      <p:sp>
        <p:nvSpPr>
          <p:cNvPr id="12" name="Rounded Rectangle 11"/>
          <p:cNvSpPr/>
          <p:nvPr/>
        </p:nvSpPr>
        <p:spPr>
          <a:xfrm>
            <a:off x="3378200" y="4764088"/>
            <a:ext cx="1600200" cy="4699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RADIUS</a:t>
            </a:r>
            <a:endParaRPr lang="en-GB" dirty="0"/>
          </a:p>
        </p:txBody>
      </p:sp>
      <p:cxnSp>
        <p:nvCxnSpPr>
          <p:cNvPr id="14" name="Straight Arrow Connector 13"/>
          <p:cNvCxnSpPr>
            <a:stCxn id="12" idx="1"/>
            <a:endCxn id="9" idx="3"/>
          </p:cNvCxnSpPr>
          <p:nvPr/>
        </p:nvCxnSpPr>
        <p:spPr>
          <a:xfrm flipH="1">
            <a:off x="2578100" y="4999038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0"/>
            <a:endCxn id="9" idx="2"/>
          </p:cNvCxnSpPr>
          <p:nvPr/>
        </p:nvCxnSpPr>
        <p:spPr>
          <a:xfrm flipV="1">
            <a:off x="1778000" y="5233988"/>
            <a:ext cx="0" cy="33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778000" y="4433888"/>
            <a:ext cx="0" cy="33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2"/>
          </p:cNvCxnSpPr>
          <p:nvPr/>
        </p:nvCxnSpPr>
        <p:spPr>
          <a:xfrm flipV="1">
            <a:off x="1778000" y="3332163"/>
            <a:ext cx="0" cy="6318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2609850" y="1480344"/>
            <a:ext cx="1600200" cy="77549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Harlequin </a:t>
            </a:r>
          </a:p>
          <a:p>
            <a:pPr algn="ctr"/>
            <a:r>
              <a:rPr lang="en-GB" dirty="0" smtClean="0"/>
              <a:t>(</a:t>
            </a:r>
            <a:r>
              <a:rPr lang="en-GB" dirty="0" err="1" smtClean="0"/>
              <a:t>e.g</a:t>
            </a:r>
            <a:r>
              <a:rPr lang="en-GB" dirty="0" smtClean="0"/>
              <a:t> Orange, Virgin)</a:t>
            </a:r>
            <a:endParaRPr lang="en-GB" dirty="0"/>
          </a:p>
        </p:txBody>
      </p:sp>
      <p:sp>
        <p:nvSpPr>
          <p:cNvPr id="24" name="Rounded Rectangle 23"/>
          <p:cNvSpPr/>
          <p:nvPr/>
        </p:nvSpPr>
        <p:spPr>
          <a:xfrm>
            <a:off x="2609850" y="2432844"/>
            <a:ext cx="1600200" cy="6032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BT Retail</a:t>
            </a:r>
            <a:endParaRPr lang="en-GB" dirty="0"/>
          </a:p>
        </p:txBody>
      </p:sp>
      <p:sp>
        <p:nvSpPr>
          <p:cNvPr id="25" name="Rounded Rectangle 24"/>
          <p:cNvSpPr/>
          <p:nvPr/>
        </p:nvSpPr>
        <p:spPr>
          <a:xfrm>
            <a:off x="2578100" y="3208338"/>
            <a:ext cx="1600200" cy="6032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Plusnet</a:t>
            </a:r>
            <a:endParaRPr lang="en-GB" dirty="0"/>
          </a:p>
        </p:txBody>
      </p:sp>
      <p:sp>
        <p:nvSpPr>
          <p:cNvPr id="26" name="Rounded Rectangle 25"/>
          <p:cNvSpPr/>
          <p:nvPr/>
        </p:nvSpPr>
        <p:spPr>
          <a:xfrm>
            <a:off x="4800600" y="2437608"/>
            <a:ext cx="1384300" cy="5984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Colossus</a:t>
            </a:r>
            <a:endParaRPr lang="en-GB" dirty="0"/>
          </a:p>
        </p:txBody>
      </p:sp>
      <p:cxnSp>
        <p:nvCxnSpPr>
          <p:cNvPr id="28" name="Straight Arrow Connector 27"/>
          <p:cNvCxnSpPr>
            <a:stCxn id="11" idx="3"/>
            <a:endCxn id="23" idx="1"/>
          </p:cNvCxnSpPr>
          <p:nvPr/>
        </p:nvCxnSpPr>
        <p:spPr>
          <a:xfrm flipV="1">
            <a:off x="2184400" y="1868091"/>
            <a:ext cx="425450" cy="866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3"/>
            <a:endCxn id="25" idx="1"/>
          </p:cNvCxnSpPr>
          <p:nvPr/>
        </p:nvCxnSpPr>
        <p:spPr>
          <a:xfrm>
            <a:off x="2184400" y="2734469"/>
            <a:ext cx="393700" cy="775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3"/>
            <a:endCxn id="24" idx="1"/>
          </p:cNvCxnSpPr>
          <p:nvPr/>
        </p:nvCxnSpPr>
        <p:spPr>
          <a:xfrm>
            <a:off x="2184400" y="2734469"/>
            <a:ext cx="4254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4" idx="3"/>
          </p:cNvCxnSpPr>
          <p:nvPr/>
        </p:nvCxnSpPr>
        <p:spPr>
          <a:xfrm>
            <a:off x="4210050" y="2734469"/>
            <a:ext cx="5905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26" idx="1"/>
          </p:cNvCxnSpPr>
          <p:nvPr/>
        </p:nvCxnSpPr>
        <p:spPr>
          <a:xfrm flipV="1">
            <a:off x="4178300" y="2736851"/>
            <a:ext cx="622300" cy="789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3" idx="3"/>
            <a:endCxn id="26" idx="1"/>
          </p:cNvCxnSpPr>
          <p:nvPr/>
        </p:nvCxnSpPr>
        <p:spPr>
          <a:xfrm>
            <a:off x="4210050" y="1868091"/>
            <a:ext cx="590550" cy="868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085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0" y="390724"/>
            <a:ext cx="4775200" cy="1001117"/>
          </a:xfrm>
        </p:spPr>
        <p:txBody>
          <a:bodyPr/>
          <a:lstStyle/>
          <a:p>
            <a:r>
              <a:rPr lang="en-GB" dirty="0" smtClean="0"/>
              <a:t>The 21C Network</a:t>
            </a:r>
            <a:endParaRPr lang="en-GB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18200" cy="4351338"/>
          </a:xfrm>
        </p:spPr>
        <p:txBody>
          <a:bodyPr/>
          <a:lstStyle/>
          <a:p>
            <a:r>
              <a:rPr lang="en-GB" dirty="0" smtClean="0"/>
              <a:t>Core devices are fully meshed.</a:t>
            </a:r>
          </a:p>
          <a:p>
            <a:pPr lvl="1"/>
            <a:r>
              <a:rPr lang="en-GB" dirty="0" smtClean="0"/>
              <a:t>(few proble</a:t>
            </a:r>
            <a:r>
              <a:rPr lang="en-GB" dirty="0" smtClean="0"/>
              <a:t>ms or changes)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Metro and Access devices </a:t>
            </a:r>
            <a:r>
              <a:rPr lang="en-GB" u="sng" dirty="0" smtClean="0"/>
              <a:t>usually</a:t>
            </a:r>
            <a:r>
              <a:rPr lang="en-GB" dirty="0" smtClean="0"/>
              <a:t> have redundancy.</a:t>
            </a:r>
          </a:p>
          <a:p>
            <a:pPr lvl="1"/>
            <a:r>
              <a:rPr lang="en-GB" dirty="0" smtClean="0"/>
              <a:t>Lots of changes made, lots of devices so lots that can go wrong.</a:t>
            </a:r>
          </a:p>
        </p:txBody>
      </p:sp>
      <p:sp>
        <p:nvSpPr>
          <p:cNvPr id="30" name="Oval 29"/>
          <p:cNvSpPr/>
          <p:nvPr/>
        </p:nvSpPr>
        <p:spPr>
          <a:xfrm>
            <a:off x="6756400" y="852488"/>
            <a:ext cx="5181600" cy="5181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r>
              <a:rPr lang="en-GB" sz="2400" dirty="0" smtClean="0"/>
              <a:t>Access</a:t>
            </a:r>
            <a:endParaRPr lang="en-GB" dirty="0" smtClean="0"/>
          </a:p>
        </p:txBody>
      </p:sp>
      <p:sp>
        <p:nvSpPr>
          <p:cNvPr id="32" name="Oval 31"/>
          <p:cNvSpPr/>
          <p:nvPr/>
        </p:nvSpPr>
        <p:spPr>
          <a:xfrm>
            <a:off x="7556500" y="1652588"/>
            <a:ext cx="3581400" cy="3581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r>
              <a:rPr lang="en-GB" sz="2400" dirty="0" smtClean="0"/>
              <a:t>Metro</a:t>
            </a:r>
            <a:endParaRPr lang="en-GB" sz="1600" dirty="0"/>
          </a:p>
        </p:txBody>
      </p:sp>
      <p:sp>
        <p:nvSpPr>
          <p:cNvPr id="33" name="Oval 32"/>
          <p:cNvSpPr/>
          <p:nvPr/>
        </p:nvSpPr>
        <p:spPr>
          <a:xfrm>
            <a:off x="8674100" y="2770188"/>
            <a:ext cx="1346200" cy="1346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Core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48921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the Ops Team Does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Monitors the devices on the 21C network.</a:t>
            </a:r>
          </a:p>
          <a:p>
            <a:r>
              <a:rPr lang="en-GB" dirty="0" smtClean="0"/>
              <a:t>Fixes problems picked up through monitoring, or through customer complaints.</a:t>
            </a:r>
            <a:endParaRPr lang="en-GB" dirty="0" smtClean="0"/>
          </a:p>
          <a:p>
            <a:r>
              <a:rPr lang="en-GB" dirty="0" smtClean="0"/>
              <a:t>‘Customers’ in this case are the ISPs – BT Retail, Orange, </a:t>
            </a:r>
            <a:r>
              <a:rPr lang="en-GB" dirty="0" err="1" smtClean="0"/>
              <a:t>Plusnet</a:t>
            </a:r>
            <a:r>
              <a:rPr lang="en-GB" dirty="0" smtClean="0"/>
              <a:t> etc.</a:t>
            </a:r>
          </a:p>
          <a:p>
            <a:r>
              <a:rPr lang="en-GB" dirty="0" smtClean="0"/>
              <a:t>Often they simply have to prove traffic loss isn’t caused by a fault on the 21C network.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2621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Team 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Two</a:t>
            </a:r>
            <a:r>
              <a:rPr lang="en-GB" dirty="0" smtClean="0"/>
              <a:t> Alarms Operators</a:t>
            </a:r>
          </a:p>
          <a:p>
            <a:r>
              <a:rPr lang="en-GB" dirty="0" smtClean="0"/>
              <a:t>Five Network Engineers</a:t>
            </a:r>
          </a:p>
          <a:p>
            <a:r>
              <a:rPr lang="en-GB" dirty="0" smtClean="0"/>
              <a:t>One team supervising 21C, one team supervising 20C</a:t>
            </a:r>
          </a:p>
          <a:p>
            <a:r>
              <a:rPr lang="en-GB" dirty="0" smtClean="0"/>
              <a:t>Also RSN and </a:t>
            </a:r>
            <a:r>
              <a:rPr lang="en-GB" dirty="0" err="1" smtClean="0"/>
              <a:t>Wifi</a:t>
            </a:r>
            <a:r>
              <a:rPr lang="en-GB" dirty="0" smtClean="0"/>
              <a:t> teams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042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Processes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Alarm raised on SMARTs or session drops are recorded by </a:t>
            </a:r>
            <a:r>
              <a:rPr lang="en-GB" dirty="0" err="1" smtClean="0"/>
              <a:t>Rabit</a:t>
            </a:r>
            <a:endParaRPr lang="en-GB" dirty="0" smtClean="0"/>
          </a:p>
          <a:p>
            <a:r>
              <a:rPr lang="en-GB" dirty="0" smtClean="0"/>
              <a:t>Alarms operator verifies fault and attempts any quick fix possible</a:t>
            </a:r>
          </a:p>
          <a:p>
            <a:r>
              <a:rPr lang="en-GB" dirty="0" smtClean="0"/>
              <a:t>If problem lasts longer than 10mins they create an incident on IRAMs, and create a ticket on </a:t>
            </a:r>
            <a:r>
              <a:rPr lang="en-GB" dirty="0" err="1" smtClean="0"/>
              <a:t>AutoFix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Or a complaint is raised by a customer</a:t>
            </a:r>
          </a:p>
          <a:p>
            <a:r>
              <a:rPr lang="en-GB" dirty="0" smtClean="0"/>
              <a:t>Or a request for confirmation is requested by a customer</a:t>
            </a:r>
          </a:p>
        </p:txBody>
      </p:sp>
    </p:spTree>
    <p:extLst>
      <p:ext uri="{BB962C8B-B14F-4D97-AF65-F5344CB8AC3E}">
        <p14:creationId xmlns:p14="http://schemas.microsoft.com/office/powerpoint/2010/main" val="1528017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IPMC Engineer picks up the </a:t>
            </a:r>
            <a:r>
              <a:rPr lang="en-GB" dirty="0" err="1" smtClean="0"/>
              <a:t>Autofix</a:t>
            </a:r>
            <a:r>
              <a:rPr lang="en-GB" dirty="0" smtClean="0"/>
              <a:t> ticket</a:t>
            </a:r>
          </a:p>
          <a:p>
            <a:r>
              <a:rPr lang="en-GB" dirty="0" smtClean="0"/>
              <a:t>Uses PACs to find out information about the devices involved</a:t>
            </a:r>
          </a:p>
          <a:p>
            <a:r>
              <a:rPr lang="en-GB" dirty="0" smtClean="0"/>
              <a:t>Logs onto the box</a:t>
            </a:r>
          </a:p>
          <a:p>
            <a:r>
              <a:rPr lang="en-GB" dirty="0" smtClean="0"/>
              <a:t>Interrogates the box or surrounding boxes</a:t>
            </a:r>
          </a:p>
          <a:p>
            <a:endParaRPr lang="en-GB" dirty="0" smtClean="0"/>
          </a:p>
          <a:p>
            <a:r>
              <a:rPr lang="en-GB" dirty="0" smtClean="0"/>
              <a:t>Is this a hardware fault?</a:t>
            </a:r>
          </a:p>
          <a:p>
            <a:r>
              <a:rPr lang="en-GB" dirty="0" smtClean="0"/>
              <a:t>What is the single point of failure?</a:t>
            </a:r>
          </a:p>
          <a:p>
            <a:r>
              <a:rPr lang="en-GB" dirty="0" smtClean="0"/>
              <a:t>Is there any unusual behaviour?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3205163"/>
            <a:ext cx="396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31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Tools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/>
          <a:lstStyle/>
          <a:p>
            <a:r>
              <a:rPr lang="en-GB" dirty="0" smtClean="0"/>
              <a:t>PACS</a:t>
            </a:r>
          </a:p>
          <a:p>
            <a:r>
              <a:rPr lang="en-GB" dirty="0" err="1" smtClean="0"/>
              <a:t>Autofix</a:t>
            </a:r>
            <a:endParaRPr lang="en-GB" dirty="0" smtClean="0"/>
          </a:p>
          <a:p>
            <a:r>
              <a:rPr lang="en-GB" dirty="0" smtClean="0"/>
              <a:t>ALS</a:t>
            </a:r>
          </a:p>
          <a:p>
            <a:r>
              <a:rPr lang="en-GB" dirty="0" smtClean="0"/>
              <a:t>SMARTS</a:t>
            </a:r>
          </a:p>
          <a:p>
            <a:r>
              <a:rPr lang="en-GB" dirty="0" smtClean="0"/>
              <a:t>ESID</a:t>
            </a:r>
          </a:p>
          <a:p>
            <a:r>
              <a:rPr lang="en-GB" dirty="0"/>
              <a:t>SAM</a:t>
            </a:r>
            <a:endParaRPr lang="en-GB" dirty="0" smtClean="0"/>
          </a:p>
          <a:p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63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800</Words>
  <Application>Microsoft Office PowerPoint</Application>
  <PresentationFormat>Widescreen</PresentationFormat>
  <Paragraphs>185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The IPMC</vt:lpstr>
      <vt:lpstr>Work Shadowing</vt:lpstr>
      <vt:lpstr>The 21C Network</vt:lpstr>
      <vt:lpstr>The 21C Network</vt:lpstr>
      <vt:lpstr>What the Ops Team Does</vt:lpstr>
      <vt:lpstr>Team Structure</vt:lpstr>
      <vt:lpstr>Processes</vt:lpstr>
      <vt:lpstr>Process</vt:lpstr>
      <vt:lpstr>Tools</vt:lpstr>
      <vt:lpstr>SMARTS</vt:lpstr>
      <vt:lpstr>SMARTS</vt:lpstr>
      <vt:lpstr>RABIT</vt:lpstr>
      <vt:lpstr>PACS</vt:lpstr>
      <vt:lpstr>NH21</vt:lpstr>
      <vt:lpstr>ALS</vt:lpstr>
      <vt:lpstr>Example Problem</vt:lpstr>
      <vt:lpstr>Example Solution</vt:lpstr>
      <vt:lpstr>Conclusions</vt:lpstr>
      <vt:lpstr>Conclusions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IPMC</dc:title>
  <dc:creator>Duncan</dc:creator>
  <cp:lastModifiedBy>Duncan</cp:lastModifiedBy>
  <cp:revision>15</cp:revision>
  <dcterms:created xsi:type="dcterms:W3CDTF">2014-07-12T12:01:08Z</dcterms:created>
  <dcterms:modified xsi:type="dcterms:W3CDTF">2014-07-13T16:26:25Z</dcterms:modified>
</cp:coreProperties>
</file>